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  <p:sldMasterId id="2147483670" r:id="rId2"/>
  </p:sldMasterIdLst>
  <p:notesMasterIdLst>
    <p:notesMasterId r:id="rId26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0" r:id="rId25"/>
  </p:sldIdLst>
  <p:sldSz cx="9144000" cy="5143500" type="screen16x9"/>
  <p:notesSz cx="6858000" cy="9144000"/>
  <p:embeddedFontLst>
    <p:embeddedFont>
      <p:font typeface="Advent Pro Light" panose="02000506040000020004" pitchFamily="2" charset="77"/>
      <p:regular r:id="rId27"/>
      <p:bold r:id="rId28"/>
    </p:embeddedFont>
    <p:embeddedFont>
      <p:font typeface="Anton" pitchFamily="2" charset="77"/>
      <p:regular r:id="rId29"/>
    </p:embeddedFont>
    <p:embeddedFont>
      <p:font typeface="Fira Sans Condensed" panose="020F0502020204030204" pitchFamily="34" charset="0"/>
      <p:regular r:id="rId30"/>
      <p:bold r:id="rId31"/>
      <p:italic r:id="rId32"/>
      <p:boldItalic r:id="rId33"/>
    </p:embeddedFont>
    <p:embeddedFont>
      <p:font typeface="Fira Sans Condensed Light" panose="020F0302020204030204" pitchFamily="34" charset="0"/>
      <p:regular r:id="rId34"/>
      <p:bold r:id="rId35"/>
      <p:italic r:id="rId36"/>
      <p:boldItalic r:id="rId37"/>
    </p:embeddedFont>
    <p:embeddedFont>
      <p:font typeface="Josefin Slab" pitchFamily="2" charset="77"/>
      <p:regular r:id="rId38"/>
      <p:bold r:id="rId39"/>
      <p:italic r:id="rId40"/>
      <p:boldItalic r:id="rId41"/>
    </p:embeddedFont>
    <p:embeddedFont>
      <p:font typeface="Nunito" pitchFamily="2" charset="77"/>
      <p:regular r:id="rId42"/>
    </p:embeddedFont>
    <p:embeddedFont>
      <p:font typeface="Proxima Nova" panose="02000506030000020004" pitchFamily="2" charset="0"/>
      <p:regular r:id="rId43"/>
      <p:bold r:id="rId44"/>
      <p:italic r:id="rId45"/>
      <p:boldItalic r:id="rId46"/>
    </p:embeddedFont>
    <p:embeddedFont>
      <p:font typeface="Proxima Nova Semibold" panose="02000506030000020004" pitchFamily="2" charset="0"/>
      <p:regular r:id="rId47"/>
      <p:bold r:id="rId48"/>
      <p:italic r:id="rId49"/>
      <p:boldItalic r:id="rId50"/>
    </p:embeddedFont>
    <p:embeddedFont>
      <p:font typeface="Rajdhani" panose="02000000000000000000" pitchFamily="2" charset="77"/>
      <p:regular r:id="rId51"/>
      <p:bold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52"/>
    <p:restoredTop sz="97030"/>
  </p:normalViewPr>
  <p:slideViewPr>
    <p:cSldViewPr snapToGrid="0">
      <p:cViewPr>
        <p:scale>
          <a:sx n="193" d="100"/>
          <a:sy n="193" d="100"/>
        </p:scale>
        <p:origin x="376" y="528"/>
      </p:cViewPr>
      <p:guideLst/>
    </p:cSldViewPr>
  </p:slideViewPr>
  <p:notesTextViewPr>
    <p:cViewPr>
      <p:scale>
        <a:sx n="1" d="1"/>
        <a:sy n="1" d="1"/>
      </p:scale>
      <p:origin x="0" y="-10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font" Target="fonts/font24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3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font" Target="fonts/font2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2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0" Type="http://schemas.openxmlformats.org/officeDocument/2006/relationships/slide" Target="slides/slide18.xml"/><Relationship Id="rId41" Type="http://schemas.openxmlformats.org/officeDocument/2006/relationships/font" Target="fonts/font15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font" Target="fonts/font23.fntdata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python-programming-language/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www.geeksforgeeks.org/julia-language-introduction/" TargetMode="External"/><Relationship Id="rId4" Type="http://schemas.openxmlformats.org/officeDocument/2006/relationships/hyperlink" Target="https://www.geeksforgeeks.org/r-programming-language-introduction/" TargetMode="Externa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5d449d3de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5d449d3de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5d449d3de_0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5d449d3de_0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5d449d3de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5d449d3de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a5d449d3de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a5d449d3de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a5d449d3d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a5d449d3d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5d449d3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5d449d3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a5d449d3d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a5d449d3d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5d449d3de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a5d449d3de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5d449d3de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5d449d3de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5d449d3de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5d449d3de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5d449d3d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5d449d3d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a5d449d3d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a5d449d3d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AU" sz="11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Jupyer</a:t>
            </a:r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kernel: by default, use the </a:t>
            </a:r>
            <a:r>
              <a:rPr lang="en-AU" sz="11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Ipython</a:t>
            </a:r>
            <a:r>
              <a:rPr lang="en-AU" sz="11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kernel. 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anose="020F0502020204030204" pitchFamily="34" charset="0"/>
              </a:rPr>
              <a:t>The kernel is the computational engine or the driving force behind the code execution in </a:t>
            </a:r>
            <a:r>
              <a:rPr lang="en-AU" b="0" i="0" dirty="0" err="1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anose="020F0502020204030204" pitchFamily="34" charset="0"/>
              </a:rPr>
              <a:t>Jupyter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anose="020F0502020204030204" pitchFamily="34" charset="0"/>
              </a:rPr>
              <a:t> notebooks. 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It empowers you to execute code in different programming languages such as </a:t>
            </a:r>
            <a:r>
              <a:rPr lang="en-AU" b="0" i="0" u="sng" dirty="0">
                <a:effectLst/>
                <a:highlight>
                  <a:srgbClr val="FFFFFF"/>
                </a:highlight>
                <a:latin typeface="Nunito" pitchFamily="2" charset="77"/>
                <a:hlinkClick r:id="rId3"/>
              </a:rPr>
              <a:t>Python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, </a:t>
            </a:r>
            <a:r>
              <a:rPr lang="en-AU" b="0" i="0" u="sng" dirty="0">
                <a:effectLst/>
                <a:highlight>
                  <a:srgbClr val="FFFFFF"/>
                </a:highlight>
                <a:latin typeface="Nunito" pitchFamily="2" charset="77"/>
                <a:hlinkClick r:id="rId4"/>
              </a:rPr>
              <a:t>R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, or</a:t>
            </a:r>
            <a:r>
              <a:rPr lang="en-AU" b="0" i="0" u="sng" dirty="0">
                <a:effectLst/>
                <a:highlight>
                  <a:srgbClr val="FFFFFF"/>
                </a:highlight>
                <a:latin typeface="Nunito" pitchFamily="2" charset="77"/>
                <a:hlinkClick r:id="rId5"/>
              </a:rPr>
              <a:t> Julia 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and instantly view the outcomes within the notebook interface. </a:t>
            </a:r>
            <a:r>
              <a:rPr lang="en-AU" b="0" i="0" dirty="0" err="1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IPython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 is the default kernel for </a:t>
            </a:r>
            <a:r>
              <a:rPr lang="en-AU" b="0" i="0" dirty="0" err="1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colab</a:t>
            </a:r>
            <a:r>
              <a:rPr lang="en-AU" b="0" i="0" dirty="0">
                <a:solidFill>
                  <a:srgbClr val="273239"/>
                </a:solidFill>
                <a:effectLst/>
                <a:highlight>
                  <a:srgbClr val="FFFFFF"/>
                </a:highlight>
                <a:latin typeface="Nunito" pitchFamily="2" charset="77"/>
              </a:rPr>
              <a:t>, and it provides a more interactive Python shell. It includes interactive data visualization, shell syntax, and inline documentation.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8186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5abef0139_0_13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65abef0139_0_13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5d449d3de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5d449d3de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5d449d3de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5d449d3de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5d449d3de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a5d449d3de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5d449d3de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5d449d3de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a5d449d3de_0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a5d449d3de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5d449d3de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5d449d3de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5d449d3de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5d449d3de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subTitle" idx="1"/>
          </p:nvPr>
        </p:nvSpPr>
        <p:spPr>
          <a:xfrm>
            <a:off x="1725925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2"/>
          </p:nvPr>
        </p:nvSpPr>
        <p:spPr>
          <a:xfrm>
            <a:off x="5803499" y="1894325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ubTitle" idx="3"/>
          </p:nvPr>
        </p:nvSpPr>
        <p:spPr>
          <a:xfrm>
            <a:off x="1725925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ubTitle" idx="4"/>
          </p:nvPr>
        </p:nvSpPr>
        <p:spPr>
          <a:xfrm>
            <a:off x="5803499" y="349145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6006000" y="2320225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subTitle" idx="2"/>
          </p:nvPr>
        </p:nvSpPr>
        <p:spPr>
          <a:xfrm>
            <a:off x="6006000" y="3478616"/>
            <a:ext cx="20061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title" hasCustomPrompt="1"/>
          </p:nvPr>
        </p:nvSpPr>
        <p:spPr>
          <a:xfrm>
            <a:off x="6006000" y="1954025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2" name="Google Shape;72;p17"/>
          <p:cNvSpPr txBox="1">
            <a:spLocks noGrp="1"/>
          </p:cNvSpPr>
          <p:nvPr>
            <p:ph type="title" idx="3" hasCustomPrompt="1"/>
          </p:nvPr>
        </p:nvSpPr>
        <p:spPr>
          <a:xfrm>
            <a:off x="6006000" y="3100474"/>
            <a:ext cx="1235400" cy="47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73" name="Google Shape;73;p17"/>
          <p:cNvSpPr txBox="1">
            <a:spLocks noGrp="1"/>
          </p:cNvSpPr>
          <p:nvPr>
            <p:ph type="title" idx="4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916225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subTitle" idx="1"/>
          </p:nvPr>
        </p:nvSpPr>
        <p:spPr>
          <a:xfrm>
            <a:off x="786275" y="19094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title" idx="2"/>
          </p:nvPr>
        </p:nvSpPr>
        <p:spPr>
          <a:xfrm>
            <a:off x="6298374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ubTitle" idx="3"/>
          </p:nvPr>
        </p:nvSpPr>
        <p:spPr>
          <a:xfrm>
            <a:off x="6080425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 idx="4"/>
          </p:nvPr>
        </p:nvSpPr>
        <p:spPr>
          <a:xfrm>
            <a:off x="3607299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ubTitle" idx="5"/>
          </p:nvPr>
        </p:nvSpPr>
        <p:spPr>
          <a:xfrm>
            <a:off x="3389350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title" idx="6"/>
          </p:nvPr>
        </p:nvSpPr>
        <p:spPr>
          <a:xfrm>
            <a:off x="3607299" y="244381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subTitle" idx="7"/>
          </p:nvPr>
        </p:nvSpPr>
        <p:spPr>
          <a:xfrm>
            <a:off x="3389350" y="19094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title" idx="8"/>
          </p:nvPr>
        </p:nvSpPr>
        <p:spPr>
          <a:xfrm>
            <a:off x="916225" y="3872760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ubTitle" idx="9"/>
          </p:nvPr>
        </p:nvSpPr>
        <p:spPr>
          <a:xfrm>
            <a:off x="786325" y="3332250"/>
            <a:ext cx="2101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title" idx="13"/>
          </p:nvPr>
        </p:nvSpPr>
        <p:spPr>
          <a:xfrm>
            <a:off x="6495924" y="3872763"/>
            <a:ext cx="1446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subTitle" idx="14"/>
          </p:nvPr>
        </p:nvSpPr>
        <p:spPr>
          <a:xfrm>
            <a:off x="6080425" y="3332250"/>
            <a:ext cx="2277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title" idx="15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subTitle" idx="1"/>
          </p:nvPr>
        </p:nvSpPr>
        <p:spPr>
          <a:xfrm flipH="1">
            <a:off x="55841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subTitle" idx="2"/>
          </p:nvPr>
        </p:nvSpPr>
        <p:spPr>
          <a:xfrm flipH="1">
            <a:off x="50793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3"/>
          </p:nvPr>
        </p:nvSpPr>
        <p:spPr>
          <a:xfrm flipH="1">
            <a:off x="1858635" y="2904500"/>
            <a:ext cx="1701300" cy="44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800"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ton"/>
              <a:buNone/>
              <a:defRPr sz="1400" b="1"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4"/>
          </p:nvPr>
        </p:nvSpPr>
        <p:spPr>
          <a:xfrm flipH="1">
            <a:off x="1353800" y="3229525"/>
            <a:ext cx="27111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6" name="Google Shape;96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individua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colab.research.google.com/notebooks/intro.ipynb" TargetMode="External"/><Relationship Id="rId4" Type="http://schemas.openxmlformats.org/officeDocument/2006/relationships/hyperlink" Target="https://www.jetbrains.com/pycharm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56877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jdhani"/>
                <a:ea typeface="Rajdhani"/>
                <a:cs typeface="Rajdhani"/>
                <a:sym typeface="Rajdhani"/>
              </a:rPr>
              <a:t>Road To Machine Learning</a:t>
            </a:r>
            <a:endParaRPr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19999" y="3585075"/>
            <a:ext cx="6607990" cy="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Md. Mahfujur Rahman,</a:t>
            </a:r>
            <a:endParaRPr sz="2600"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PhD Candidate, School of Information Systems</a:t>
            </a:r>
            <a:endParaRPr sz="2600"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6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Working Procedure of ML</a:t>
            </a: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1" name="Google Shape;181;p36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1: Get samples (training data)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2: Pre-process the training data 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AU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</a:t>
            </a: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3: Choose an algorithm 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4: Train </a:t>
            </a:r>
            <a:r>
              <a:rPr lang="en-AU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</a:t>
            </a: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5: Getting predictions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Step 6: Evaluation</a:t>
            </a:r>
            <a:endParaRPr sz="26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7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Model Evaluation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7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❖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 Metrics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Confusion Matrix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Accuracy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Recall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Area Under Curve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ROC Curve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imes New Roman"/>
              <a:buChar char="-"/>
            </a:pPr>
            <a:r>
              <a:rPr lang="en" sz="2000" dirty="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Measures</a:t>
            </a: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8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Confusion Matrix for Binary Classification</a:t>
            </a: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p38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194" name="Google Shape;19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1075" y="775100"/>
            <a:ext cx="7442924" cy="401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00" name="Google Shape;200;p39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" name="Google Shape;2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00" y="1594775"/>
            <a:ext cx="3804150" cy="316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8925" y="1594775"/>
            <a:ext cx="4503299" cy="316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0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08" name="Google Shape;208;p40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1: </a:t>
            </a:r>
            <a:r>
              <a:rPr lang="en">
                <a:solidFill>
                  <a:schemeClr val="lt2"/>
                </a:solidFill>
              </a:rPr>
              <a:t>Predicting House Price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9" name="Google Shape;2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350" y="1939600"/>
            <a:ext cx="6492250" cy="281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1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15" name="Google Shape;215;p41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2: </a:t>
            </a:r>
            <a:r>
              <a:rPr lang="en">
                <a:solidFill>
                  <a:schemeClr val="lt2"/>
                </a:solidFill>
              </a:rPr>
              <a:t>Sentiment Analysis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775" y="1810900"/>
            <a:ext cx="6991350" cy="317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22" name="Google Shape;222;p42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3: </a:t>
            </a:r>
            <a:r>
              <a:rPr lang="en">
                <a:solidFill>
                  <a:schemeClr val="lt2"/>
                </a:solidFill>
              </a:rPr>
              <a:t>Document Retrieval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3" name="Google Shape;22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8700" y="1925225"/>
            <a:ext cx="7286625" cy="30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3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29" name="Google Shape;229;p43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4: </a:t>
            </a:r>
            <a:r>
              <a:rPr lang="en">
                <a:solidFill>
                  <a:schemeClr val="lt2"/>
                </a:solidFill>
              </a:rPr>
              <a:t>Product Recommendation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750" y="1798000"/>
            <a:ext cx="7229475" cy="31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4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Case Studies</a:t>
            </a:r>
            <a:endParaRPr/>
          </a:p>
        </p:txBody>
      </p:sp>
      <p:sp>
        <p:nvSpPr>
          <p:cNvPr id="236" name="Google Shape;236;p44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 5: Visual </a:t>
            </a:r>
            <a:r>
              <a:rPr lang="en">
                <a:solidFill>
                  <a:schemeClr val="lt2"/>
                </a:solidFill>
              </a:rPr>
              <a:t>Product Recommendation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7" name="Google Shape;23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350" y="1867750"/>
            <a:ext cx="7212400" cy="304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Math Background?</a:t>
            </a:r>
            <a:endParaRPr/>
          </a:p>
        </p:txBody>
      </p:sp>
      <p:sp>
        <p:nvSpPr>
          <p:cNvPr id="243" name="Google Shape;243;p45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Basic calculus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Concept of derivatives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Basic linear algebra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Vectors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Matrices</a:t>
            </a:r>
            <a:endParaRPr dirty="0"/>
          </a:p>
          <a:p>
            <a:pPr algn="l"/>
            <a:r>
              <a:rPr lang="en" dirty="0"/>
              <a:t>- Matrix multiply</a:t>
            </a:r>
            <a:br>
              <a:rPr lang="en" dirty="0"/>
            </a:br>
            <a:r>
              <a:rPr lang="en-AU" dirty="0">
                <a:solidFill>
                  <a:srgbClr val="000000"/>
                </a:solidFill>
              </a:rPr>
              <a:t>Basic statistics: </a:t>
            </a:r>
            <a:r>
              <a:rPr lang="en-AU" sz="2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such as mean, median, mode, standard deviation, variance, range, percentiles, quartiles, probability distribution, time series analysis etc.</a:t>
            </a:r>
            <a:br>
              <a:rPr lang="en-AU" dirty="0">
                <a:solidFill>
                  <a:srgbClr val="000000"/>
                </a:solidFill>
              </a:rPr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3F3F3"/>
                </a:solidFill>
              </a:rPr>
              <a:t>CONTENT</a:t>
            </a:r>
            <a:r>
              <a:rPr lang="en"/>
              <a:t>S</a:t>
            </a:r>
            <a:endParaRPr sz="3000">
              <a:solidFill>
                <a:srgbClr val="F3F3F3"/>
              </a:solidFill>
            </a:endParaRPr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1"/>
          </p:nvPr>
        </p:nvSpPr>
        <p:spPr>
          <a:xfrm>
            <a:off x="720000" y="603325"/>
            <a:ext cx="7704000" cy="42048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>
                <a:solidFill>
                  <a:schemeClr val="lt2"/>
                </a:solidFill>
              </a:rPr>
              <a:t>What is  Machine Learning?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Machine Learning VS Traditional Programming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Types of Machine </a:t>
            </a:r>
            <a:r>
              <a:rPr lang="en-AU" sz="1600" dirty="0"/>
              <a:t>L</a:t>
            </a:r>
            <a:r>
              <a:rPr lang="en" sz="1600" dirty="0"/>
              <a:t>earning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Supervised Learning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Unsupervised Learning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ML VS DEEP Learning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❏"/>
            </a:pPr>
            <a:r>
              <a:rPr lang="en" sz="1600" dirty="0"/>
              <a:t>Working Procedure of ML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Confusion Matrix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ML Performance Analysis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ML Case Studies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Need Math Background?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Programming experience</a:t>
            </a:r>
            <a:endParaRPr sz="16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❏"/>
            </a:pPr>
            <a:r>
              <a:rPr lang="en" sz="1600" dirty="0"/>
              <a:t>Where </a:t>
            </a:r>
            <a:r>
              <a:rPr lang="en-AU" sz="1600" dirty="0"/>
              <a:t>do </a:t>
            </a:r>
            <a:r>
              <a:rPr lang="en" sz="1600" dirty="0"/>
              <a:t>we do ML Code?</a:t>
            </a: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Experience</a:t>
            </a:r>
            <a:endParaRPr/>
          </a:p>
        </p:txBody>
      </p:sp>
      <p:sp>
        <p:nvSpPr>
          <p:cNvPr id="249" name="Google Shape;249;p46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Programming Language: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- Python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ML/DL Tool Kits: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2"/>
                </a:solidFill>
              </a:rPr>
              <a:t>- Scikit-Learn</a:t>
            </a: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2"/>
                </a:solidFill>
              </a:rPr>
              <a:t>- </a:t>
            </a:r>
            <a:r>
              <a:rPr lang="en" sz="2500" dirty="0" err="1">
                <a:solidFill>
                  <a:schemeClr val="lt2"/>
                </a:solidFill>
              </a:rPr>
              <a:t>Tensorflow</a:t>
            </a: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2"/>
                </a:solidFill>
              </a:rPr>
              <a:t>- </a:t>
            </a:r>
            <a:r>
              <a:rPr lang="en" sz="2500" dirty="0" err="1">
                <a:solidFill>
                  <a:schemeClr val="lt2"/>
                </a:solidFill>
              </a:rPr>
              <a:t>PyTorch</a:t>
            </a: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2"/>
                </a:solidFill>
              </a:rPr>
              <a:t>- </a:t>
            </a:r>
            <a:r>
              <a:rPr lang="en" sz="2500" dirty="0" err="1">
                <a:solidFill>
                  <a:schemeClr val="lt2"/>
                </a:solidFill>
              </a:rPr>
              <a:t>Keras</a:t>
            </a:r>
            <a:br>
              <a:rPr lang="en" sz="2500" dirty="0">
                <a:solidFill>
                  <a:schemeClr val="lt2"/>
                </a:solidFill>
              </a:rPr>
            </a:b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50" b="0" dirty="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7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We do ML Code</a:t>
            </a:r>
            <a:endParaRPr/>
          </a:p>
        </p:txBody>
      </p:sp>
      <p:sp>
        <p:nvSpPr>
          <p:cNvPr id="255" name="Google Shape;255;p47"/>
          <p:cNvSpPr txBox="1">
            <a:spLocks noGrp="1"/>
          </p:cNvSpPr>
          <p:nvPr>
            <p:ph type="title" idx="6"/>
          </p:nvPr>
        </p:nvSpPr>
        <p:spPr>
          <a:xfrm>
            <a:off x="843750" y="1206850"/>
            <a:ext cx="7704000" cy="3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Off - Line Platform:</a:t>
            </a:r>
            <a:br>
              <a:rPr lang="e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Anaconda: </a:t>
            </a:r>
            <a:r>
              <a:rPr lang="en" sz="2000" u="sng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https://www.anaconda.com/products/individual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" sz="2000" dirty="0" err="1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Pycharm</a:t>
            </a: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" sz="2000" u="sng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https://www.jetbrains.com/pycharm/</a:t>
            </a:r>
            <a:br>
              <a:rPr lang="en" sz="2000" u="sng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20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A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Online Platform: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en" sz="2000" dirty="0" err="1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Colaboratory</a:t>
            </a: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Google </a:t>
            </a:r>
            <a:r>
              <a:rPr lang="en" sz="2000" dirty="0" err="1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" sz="2000" u="sng" dirty="0">
                <a:solidFill>
                  <a:schemeClr val="hlink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https://colab.research.google.com/notebooks/intro.ipynb</a:t>
            </a:r>
            <a:endParaRPr sz="20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r>
              <a:rPr lang="en" sz="2000" dirty="0" err="1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https://</a:t>
            </a:r>
            <a:r>
              <a:rPr lang="en" sz="2000" dirty="0" err="1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jupyter.org</a:t>
            </a:r>
            <a:r>
              <a:rPr lang="en" sz="20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endParaRPr sz="20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v"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50" b="0" dirty="0">
              <a:solidFill>
                <a:srgbClr val="2929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478F0CE-83BC-7B35-BEB6-E49A29BB6115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720000" y="0"/>
            <a:ext cx="7704000" cy="572700"/>
          </a:xfrm>
        </p:spPr>
        <p:txBody>
          <a:bodyPr/>
          <a:lstStyle/>
          <a:p>
            <a:r>
              <a:rPr lang="en-US" dirty="0"/>
              <a:t>Google Colab</a:t>
            </a:r>
          </a:p>
        </p:txBody>
      </p:sp>
      <p:sp>
        <p:nvSpPr>
          <p:cNvPr id="9" name="Google Shape;249;p46">
            <a:extLst>
              <a:ext uri="{FF2B5EF4-FFF2-40B4-BE49-F238E27FC236}">
                <a16:creationId xmlns:a16="http://schemas.microsoft.com/office/drawing/2014/main" id="{08AD597D-CC4F-A8EF-0BF6-F94D448CB511}"/>
              </a:ext>
            </a:extLst>
          </p:cNvPr>
          <p:cNvSpPr txBox="1">
            <a:spLocks/>
          </p:cNvSpPr>
          <p:nvPr/>
        </p:nvSpPr>
        <p:spPr>
          <a:xfrm>
            <a:off x="399801" y="517737"/>
            <a:ext cx="8472529" cy="4445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Rajdhani"/>
              <a:buNone/>
              <a:defRPr sz="3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open-source project </a:t>
            </a: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endParaRPr lang="en-AU" sz="18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IPython</a:t>
            </a: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the default kernel for </a:t>
            </a: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it provides a more interactive Python shell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machine learning, data analysis, and other tasks that require access to heavy computer resources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free with limited facilities, and the premium version is available with unlimited facilities.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setup is necessary, like zero configuration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Easily sharable with team members to collaborate.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notebooks are stored in Google Drive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notebooks execute code on Google's cloud servers, meaning we can leverage the power of Google hardware, including GPUs and TPUs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AI is integrated for coding help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AU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br>
              <a:rPr lang="en-AU" sz="1800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b="0" dirty="0">
              <a:solidFill>
                <a:srgbClr val="292929"/>
              </a:solidFill>
              <a:highlight>
                <a:srgbClr val="FFFFFF"/>
              </a:highlight>
              <a:latin typeface="Times New Roman" panose="02020603050405020304" pitchFamily="18" charset="0"/>
              <a:ea typeface="Arial"/>
              <a:cs typeface="Times New Roman" panose="02020603050405020304" pitchFamily="18" charset="0"/>
              <a:sym typeface="Arial"/>
            </a:endParaRPr>
          </a:p>
          <a:p>
            <a:pPr algn="l"/>
            <a:endParaRPr lang="en-AU" sz="1800" b="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AU" sz="1800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A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72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8"/>
          <p:cNvSpPr txBox="1"/>
          <p:nvPr/>
        </p:nvSpPr>
        <p:spPr>
          <a:xfrm>
            <a:off x="3072000" y="2040175"/>
            <a:ext cx="3000000" cy="8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Questions?</a:t>
            </a:r>
            <a:endParaRPr sz="30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 sz="3000">
              <a:solidFill>
                <a:srgbClr val="F3F3F3"/>
              </a:solidFill>
            </a:endParaRPr>
          </a:p>
        </p:txBody>
      </p:sp>
      <p:sp>
        <p:nvSpPr>
          <p:cNvPr id="121" name="Google Shape;121;p27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57200" lvl="0" indent="-406400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Show the computer some real-world data and let it learn from it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Machine learning is the study of algorithms that improve their performance at some task with experience.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Machine learning is a field of computer science that gives computers the ability to learn without being explicitly programmed.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vs Traditional Programming</a:t>
            </a:r>
            <a:endParaRPr sz="3000">
              <a:solidFill>
                <a:srgbClr val="F3F3F3"/>
              </a:solidFill>
            </a:endParaRPr>
          </a:p>
        </p:txBody>
      </p:sp>
      <p:pic>
        <p:nvPicPr>
          <p:cNvPr id="127" name="Google Shape;12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07096" y="1150993"/>
            <a:ext cx="4529807" cy="26826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Types of Machine Learning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33" name="Google Shape;133;p29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Supervised	learning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– Given:	training 	data + desired outputs(labels) 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Unsupervised learning </a:t>
            </a:r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             – Given: training 	data (without desired outputs)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Times New Roman"/>
              <a:buChar char="❖"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Reinforcement learning </a:t>
            </a:r>
          </a:p>
          <a:p>
            <a:pPr marL="50800" lvl="0" indent="0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	– Rewards from </a:t>
            </a:r>
            <a:r>
              <a:rPr lang="en-AU" sz="2000" dirty="0">
                <a:latin typeface="Times New Roman"/>
                <a:ea typeface="Times New Roman"/>
                <a:cs typeface="Times New Roman"/>
                <a:sym typeface="Times New Roman"/>
              </a:rPr>
              <a:t>a </a:t>
            </a: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sequence of actions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Supervised Learning Algorithms</a:t>
            </a:r>
            <a:endParaRPr sz="3000">
              <a:solidFill>
                <a:srgbClr val="F3F3F3"/>
              </a:solidFill>
            </a:endParaRPr>
          </a:p>
        </p:txBody>
      </p:sp>
      <p:sp>
        <p:nvSpPr>
          <p:cNvPr id="139" name="Google Shape;139;p30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 classification algorithms include: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Support vector machines (SVM)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Neural networks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Naïve Bayes classifier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Decision trees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Discriminant analysis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Nearest neighbors (</a:t>
            </a:r>
            <a:r>
              <a:rPr lang="en" sz="1900" dirty="0" err="1">
                <a:latin typeface="Times New Roman"/>
                <a:ea typeface="Times New Roman"/>
                <a:cs typeface="Times New Roman"/>
                <a:sym typeface="Times New Roman"/>
              </a:rPr>
              <a:t>kNN</a:t>
            </a: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 regression algorithms include:</a:t>
            </a:r>
            <a:endParaRPr sz="24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Linear regression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Nonlinear regression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Times New Roman"/>
                <a:ea typeface="Times New Roman"/>
                <a:cs typeface="Times New Roman"/>
                <a:sym typeface="Times New Roman"/>
              </a:rPr>
              <a:t>❖ Generalized linear models</a:t>
            </a:r>
            <a:endParaRPr sz="1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❖ Decision trees</a:t>
            </a:r>
            <a:endParaRPr sz="19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❖ Neural networks</a:t>
            </a:r>
            <a:endParaRPr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Unsupervised Algorithms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❖ K-means clustering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❖ Principal Component Analysis (PCA)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❖ Gaussian Mixture Models (GMM)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❖ Self-organizing Maps (SOM)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❖ Hidden Markov Models (HMM)</a:t>
            </a: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Supervised / Unsupervised Algorithms</a:t>
            </a:r>
            <a:endParaRPr>
              <a:solidFill>
                <a:schemeClr val="l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chemeClr val="l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152" name="Google Shape;15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7826" y="1709529"/>
            <a:ext cx="5188225" cy="2299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4"/>
          <p:cNvSpPr txBox="1">
            <a:spLocks noGrp="1"/>
          </p:cNvSpPr>
          <p:nvPr>
            <p:ph type="title"/>
          </p:nvPr>
        </p:nvSpPr>
        <p:spPr>
          <a:xfrm>
            <a:off x="720000" y="150625"/>
            <a:ext cx="7704000" cy="4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ML vs DL</a:t>
            </a:r>
            <a:endParaRPr sz="3000" dirty="0">
              <a:solidFill>
                <a:srgbClr val="F3F3F3"/>
              </a:solidFill>
            </a:endParaRPr>
          </a:p>
        </p:txBody>
      </p:sp>
      <p:sp>
        <p:nvSpPr>
          <p:cNvPr id="167" name="Google Shape;167;p34"/>
          <p:cNvSpPr txBox="1">
            <a:spLocks noGrp="1"/>
          </p:cNvSpPr>
          <p:nvPr>
            <p:ph type="body" idx="1"/>
          </p:nvPr>
        </p:nvSpPr>
        <p:spPr>
          <a:xfrm>
            <a:off x="720000" y="790200"/>
            <a:ext cx="7704000" cy="4017900"/>
          </a:xfrm>
          <a:prstGeom prst="rect">
            <a:avLst/>
          </a:prstGeom>
          <a:solidFill>
            <a:srgbClr val="0C343D">
              <a:alpha val="56699"/>
            </a:srgb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3F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3F3F3"/>
              </a:solidFill>
            </a:endParaRPr>
          </a:p>
        </p:txBody>
      </p:sp>
      <p:pic>
        <p:nvPicPr>
          <p:cNvPr id="168" name="Google Shape;16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1687" y="1164033"/>
            <a:ext cx="5197096" cy="3270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720</Words>
  <Application>Microsoft Macintosh PowerPoint</Application>
  <PresentationFormat>On-screen Show (16:9)</PresentationFormat>
  <Paragraphs>193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7" baseType="lpstr">
      <vt:lpstr>Proxima Nova Semibold</vt:lpstr>
      <vt:lpstr>Proxima Nova</vt:lpstr>
      <vt:lpstr>Arial</vt:lpstr>
      <vt:lpstr>Josefin Slab</vt:lpstr>
      <vt:lpstr>Times New Roman</vt:lpstr>
      <vt:lpstr>Rajdhani</vt:lpstr>
      <vt:lpstr>Fira Sans Condensed Light</vt:lpstr>
      <vt:lpstr>Fira Sans Condensed</vt:lpstr>
      <vt:lpstr>Nunito</vt:lpstr>
      <vt:lpstr>Wingdings</vt:lpstr>
      <vt:lpstr>Advent Pro Light</vt:lpstr>
      <vt:lpstr>Anton</vt:lpstr>
      <vt:lpstr>Ai Tech Agency by Slidesgo</vt:lpstr>
      <vt:lpstr>Slidesgo Final Pages</vt:lpstr>
      <vt:lpstr>Road To Machine Learning</vt:lpstr>
      <vt:lpstr>CONTENTS</vt:lpstr>
      <vt:lpstr>What is Machine Learning?</vt:lpstr>
      <vt:lpstr>Machine Learning vs Traditional Programming</vt:lpstr>
      <vt:lpstr>Types of Machine Learning</vt:lpstr>
      <vt:lpstr>Supervised Learning Algorithms</vt:lpstr>
      <vt:lpstr>Unsupervised Algorithms </vt:lpstr>
      <vt:lpstr>Supervised / Unsupervised Algorithms </vt:lpstr>
      <vt:lpstr>ML vs DL</vt:lpstr>
      <vt:lpstr>Working Procedure of ML </vt:lpstr>
      <vt:lpstr>Model Evaluation </vt:lpstr>
      <vt:lpstr>Confusion Matrix for Binary Classification </vt:lpstr>
      <vt:lpstr>ML Case Studies</vt:lpstr>
      <vt:lpstr>ML Case Studies</vt:lpstr>
      <vt:lpstr>ML Case Studies</vt:lpstr>
      <vt:lpstr>ML Case Studies</vt:lpstr>
      <vt:lpstr>ML Case Studies</vt:lpstr>
      <vt:lpstr>ML Case Studies</vt:lpstr>
      <vt:lpstr>Need Math Background?</vt:lpstr>
      <vt:lpstr>Programming Experience</vt:lpstr>
      <vt:lpstr>Where We do ML Code</vt:lpstr>
      <vt:lpstr>Google Colab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Road To Machine Learning</dc:title>
  <cp:lastModifiedBy>Md Mahfujur Rahman</cp:lastModifiedBy>
  <cp:revision>2</cp:revision>
  <dcterms:modified xsi:type="dcterms:W3CDTF">2024-03-19T01:12:05Z</dcterms:modified>
</cp:coreProperties>
</file>